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9" r:id="rId3"/>
    <p:sldId id="276" r:id="rId4"/>
    <p:sldId id="272" r:id="rId5"/>
    <p:sldId id="277" r:id="rId6"/>
    <p:sldId id="261" r:id="rId7"/>
    <p:sldId id="274" r:id="rId8"/>
    <p:sldId id="263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emkom_uvelka@mail.ru" TargetMode="External"/><Relationship Id="rId2" Type="http://schemas.openxmlformats.org/officeDocument/2006/relationships/hyperlink" Target="mailto:uvelka_adm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conom-uvelka@mail.ru" TargetMode="External"/><Relationship Id="rId4" Type="http://schemas.openxmlformats.org/officeDocument/2006/relationships/hyperlink" Target="mailto:rushp.uvelka@chelagro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8652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Увельского </a:t>
            </a:r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sz="4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Инвестиционная привлекательность Увельского района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Desktop\Увел 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764704"/>
            <a:ext cx="714380" cy="8687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71934" y="60722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Преимущества расположения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Увельского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196752"/>
            <a:ext cx="8643998" cy="915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276872"/>
            <a:ext cx="8572560" cy="4032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Увельский район находится в восточной части Челябинской области. На севере граничит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Еткульским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 юге — с Троицким, на западе —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Пластовским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Чебаркульским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 востоке — с Октябрьским районами. Внутри границ района расположились: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г.Южноуральск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(обладающий самостоятельным статусом городского округа) и поселок городского типа Красногорский (подчинен администрации города Еманжелинска).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Общая площадь района – 229889га. в т.ч. с/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угодий – 151751га.,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населенных пунктов – 5925,7га.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8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Транспортные коммуникации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Через район проходит крупная железнодорожная магистраль ЮУЖД с грузопассажирской станцией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Нижне-Увельская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райцентре.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Район привязан к автодороге федерального значения А-310 «Челябинск – Троицк - граница с Республикой Казахстан», Азиатский маршрут АН7, Европейский  маршрут Е123 и автодороге областного значения 74 ОП РЗ 75К-004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Южноуральск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Магнитогорск».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Протяженность ведомственных автомобильных дорог составляла 362,2 км.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Грузооборот автомобильного транспорта организаций всех отраслей экономики составил 29,9 млн.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/км. Перевозка грузов автомобильным транспортом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организаций всех отраслей.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908720"/>
            <a:ext cx="850112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Инженерная инфраструктура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276872"/>
            <a:ext cx="8501122" cy="40850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74625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территории Увельского района расположена мощная электростанция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Южноуральская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ГРЭС. Подстанция «Казачья» имеет свободные электрические мощности в объеме 35,0 МВт., есть возможность увеличения мощности до необходимой для функционирования индустриального парка.</a:t>
            </a:r>
          </a:p>
          <a:p>
            <a:pPr indent="174625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Также  на территории района расположена газораспределительная станция «Красногорск» ООО «Газпром газораспределение Екатеринбург»  газопровода Бухара - Урал, имеющая  возможность  поставки  природного газа в объеме 4,54 тыс.куб.м в час,  соответствующему потребностям резидентов.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000" dirty="0" smtClean="0"/>
              <a:t>Трудовые ресурсы</a:t>
            </a:r>
            <a:endParaRPr lang="ru-RU" sz="30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Увельский муниципальный район обладает большим потенциалом трудовых ресурсов, население  района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человек, в том числе трудоспособного более 16,0 тыс. человек. Кроме того в черте района располагается город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Южноуральск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населением 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человек. 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иаграм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861048"/>
            <a:ext cx="7072362" cy="276258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57158" y="332656"/>
            <a:ext cx="8501122" cy="810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Промышленный потенциал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412776"/>
            <a:ext cx="8501122" cy="25003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Увельский район имеет земли сельскохозяйственного назначения, способные быть сырьевой базой для перерабатывающих предприятий.  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районе функционируют предприятия способные обеспечить потребность в строительных материалах различного профиля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«Кварц»,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НП «Челябинское Рудоуправление», ООО «Сосновский гранитный карьер»,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Южноуральский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завод металлоконструкций». Увельский представлен  крупными предприятиями переработки сельскохозяйственной продукции - ООО «Ресурс», ЗАО КХП «Злак».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оборот организаций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млрд.руб.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Инвестиционная политика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785794"/>
            <a:ext cx="85011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Факторы инвестиционной </a:t>
            </a:r>
            <a:r>
              <a:rPr lang="ru-RU" sz="2200" dirty="0" smtClean="0"/>
              <a:t>привлекательности </a:t>
            </a:r>
            <a:r>
              <a:rPr lang="ru-RU" sz="2200" dirty="0" smtClean="0"/>
              <a:t>района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1357298"/>
            <a:ext cx="8501122" cy="5286412"/>
          </a:xfrm>
          <a:prstGeom prst="roundRect">
            <a:avLst>
              <a:gd name="adj" fmla="val 171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Выгодное географическое положение.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Близость емких рынков сбыта.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 к основным транспортным магистралям.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Непосредственная близость ТЛК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Южноуральский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Развитая сырьевая база строительных материалов.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Высокопрофессиональный кадровый ресурс.</a:t>
            </a:r>
          </a:p>
          <a:p>
            <a:pPr marL="896938" lvl="0" indent="-342900">
              <a:buFont typeface="+mj-lt"/>
              <a:buAutoNum type="arabicPeriod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свободных мощностей энергоресурсов.</a:t>
            </a:r>
          </a:p>
          <a:p>
            <a:pPr marL="896938" lvl="0" indent="-342900"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  Благоприятная инвестиционная среда: </a:t>
            </a:r>
          </a:p>
          <a:p>
            <a:pPr marL="896938" lvl="0" indent="-342900">
              <a:buFont typeface="Arial" pitchFamily="34" charset="0"/>
              <a:buChar char="•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прогрессивное региональное и местное зако­нодательство, предусматривающее для инвесторов гарантирование их имущественных прав и льготный налоговый режим;</a:t>
            </a:r>
          </a:p>
          <a:p>
            <a:pPr marL="896938" lvl="0" indent="-342900">
              <a:buFont typeface="Arial" pitchFamily="34" charset="0"/>
              <a:buChar char="•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административных барьеров.</a:t>
            </a:r>
          </a:p>
          <a:p>
            <a:pPr marL="896938" lvl="0" indent="-342900">
              <a:buAutoNum type="arabicPeriod" startAt="9"/>
              <a:tabLst>
                <a:tab pos="900113" algn="l"/>
                <a:tab pos="9874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свободных земельных участков, в том числе под строительство жилья, находящихся в муниципальной собственности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96938" lvl="0" indent="-342900">
              <a:tabLst>
                <a:tab pos="900113" algn="l"/>
                <a:tab pos="987425" algn="l"/>
              </a:tabLst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56895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50112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Контактные лица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1268760"/>
            <a:ext cx="8501122" cy="5256584"/>
          </a:xfrm>
          <a:prstGeom prst="roundRect">
            <a:avLst>
              <a:gd name="adj" fmla="val 145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Увельского муниципального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района - Рослов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Сергей Геннадьевич</a:t>
            </a:r>
          </a:p>
          <a:p>
            <a:pPr marL="2667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8(351-66)3-21-44. E-mail: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uvelka_adm@mail.ru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Увельского муниципального района </a:t>
            </a:r>
          </a:p>
          <a:p>
            <a:pPr marL="266700"/>
            <a:r>
              <a:rPr lang="ru-RU" dirty="0" smtClean="0">
                <a:solidFill>
                  <a:schemeClr val="tx1"/>
                </a:solidFill>
              </a:rPr>
              <a:t>Председатель комитета </a:t>
            </a:r>
            <a:r>
              <a:rPr lang="ru-RU" dirty="0" smtClean="0">
                <a:solidFill>
                  <a:schemeClr val="tx1"/>
                </a:solidFill>
              </a:rPr>
              <a:t>по земельным отношениям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Карпова Наталья Викторовна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8(351-66)3-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12-01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zemkom_uvelka@mail.ru</a:t>
            </a:r>
            <a:endParaRPr lang="ru-RU" dirty="0" smtClean="0">
              <a:solidFill>
                <a:schemeClr val="tx1"/>
              </a:solidFill>
            </a:endParaRPr>
          </a:p>
          <a:p>
            <a:pPr marL="266700"/>
            <a:endParaRPr lang="ru-RU" dirty="0" smtClean="0">
              <a:solidFill>
                <a:schemeClr val="tx1"/>
              </a:solidFill>
            </a:endParaRPr>
          </a:p>
          <a:p>
            <a:pPr marL="266700"/>
            <a:r>
              <a:rPr lang="ru-RU" dirty="0" smtClean="0">
                <a:solidFill>
                  <a:schemeClr val="tx1"/>
                </a:solidFill>
              </a:rPr>
              <a:t>Начальник управления </a:t>
            </a:r>
            <a:r>
              <a:rPr lang="ru-RU" dirty="0" smtClean="0">
                <a:solidFill>
                  <a:schemeClr val="tx1"/>
                </a:solidFill>
              </a:rPr>
              <a:t>сельского хозяйства и </a:t>
            </a:r>
            <a:r>
              <a:rPr lang="ru-RU" dirty="0" smtClean="0">
                <a:solidFill>
                  <a:schemeClr val="tx1"/>
                </a:solidFill>
              </a:rPr>
              <a:t>продовольствия – </a:t>
            </a:r>
          </a:p>
          <a:p>
            <a:pPr marL="266700"/>
            <a:r>
              <a:rPr lang="ru-RU" dirty="0" smtClean="0">
                <a:solidFill>
                  <a:schemeClr val="tx1"/>
                </a:solidFill>
              </a:rPr>
              <a:t>Шумаков Сергей Вениаминович</a:t>
            </a:r>
          </a:p>
          <a:p>
            <a:pPr marL="26670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8(351-66)3-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23-83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rushp.uvelka@chelagro.ru</a:t>
            </a:r>
            <a:endParaRPr lang="ru-RU" dirty="0" smtClean="0">
              <a:solidFill>
                <a:schemeClr val="tx1"/>
              </a:solidFill>
            </a:endParaRPr>
          </a:p>
          <a:p>
            <a:pPr marL="266700"/>
            <a:endParaRPr lang="ru-RU" dirty="0" smtClean="0">
              <a:solidFill>
                <a:schemeClr val="tx1"/>
              </a:solidFill>
            </a:endParaRPr>
          </a:p>
          <a:p>
            <a:pPr marL="266700"/>
            <a:r>
              <a:rPr lang="ru-RU" dirty="0" smtClean="0">
                <a:solidFill>
                  <a:schemeClr val="tx1"/>
                </a:solidFill>
              </a:rPr>
              <a:t>Председатель комитета по экономике - </a:t>
            </a:r>
            <a:r>
              <a:rPr lang="ru-RU" dirty="0" err="1" smtClean="0">
                <a:solidFill>
                  <a:schemeClr val="tx1"/>
                </a:solidFill>
              </a:rPr>
              <a:t>Густоева</a:t>
            </a:r>
            <a:r>
              <a:rPr lang="ru-RU" dirty="0" smtClean="0">
                <a:solidFill>
                  <a:schemeClr val="tx1"/>
                </a:solidFill>
              </a:rPr>
              <a:t> Елена Валерьевна</a:t>
            </a:r>
          </a:p>
          <a:p>
            <a:pPr marL="26670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8(351-66)3-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16-42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econom-uvelka@mail.ru</a:t>
            </a:r>
            <a:endParaRPr lang="ru-RU" dirty="0" smtClean="0">
              <a:solidFill>
                <a:schemeClr val="tx1"/>
              </a:solidFill>
            </a:endParaRPr>
          </a:p>
          <a:p>
            <a:pPr marL="266700"/>
            <a:endParaRPr lang="ru-RU" sz="1400" dirty="0" smtClean="0">
              <a:solidFill>
                <a:schemeClr val="tx1"/>
              </a:solidFill>
            </a:endParaRPr>
          </a:p>
          <a:p>
            <a:pPr marL="266700"/>
            <a:endParaRPr lang="ru-RU" sz="1400" dirty="0" smtClean="0">
              <a:solidFill>
                <a:schemeClr val="tx1"/>
              </a:solidFill>
            </a:endParaRPr>
          </a:p>
          <a:p>
            <a:pPr marL="266700"/>
            <a:endParaRPr lang="ru-RU" sz="1400" dirty="0" smtClean="0">
              <a:solidFill>
                <a:schemeClr val="tx1"/>
              </a:solidFill>
            </a:endParaRPr>
          </a:p>
          <a:p>
            <a:pPr marL="266700"/>
            <a:endParaRPr lang="ru-RU" sz="1400" dirty="0" smtClean="0"/>
          </a:p>
          <a:p>
            <a:pPr marL="26670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532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Администрация  Увельского муниципального района</vt:lpstr>
      <vt:lpstr>Преимущества расположения Увельского района</vt:lpstr>
      <vt:lpstr>Транспортные коммуникации</vt:lpstr>
      <vt:lpstr>Слайд 4</vt:lpstr>
      <vt:lpstr>Трудовые ресурсы</vt:lpstr>
      <vt:lpstr>Слайд 6</vt:lpstr>
      <vt:lpstr>Инвестиционная политика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Челябинской области  АО «корпорация развития индустриальных парков  Администрация Увельского муниципального района</dc:title>
  <dc:creator>user</dc:creator>
  <cp:lastModifiedBy>Пользователь Windows</cp:lastModifiedBy>
  <cp:revision>69</cp:revision>
  <dcterms:created xsi:type="dcterms:W3CDTF">2016-03-25T06:44:36Z</dcterms:created>
  <dcterms:modified xsi:type="dcterms:W3CDTF">2018-03-26T08:13:53Z</dcterms:modified>
</cp:coreProperties>
</file>